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7"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1" name="Google Shape;121;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2" name="Google Shape;142;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3"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9"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404725" y="246200"/>
            <a:ext cx="6908400" cy="771300"/>
          </a:xfrm>
          <a:prstGeom prst="rect">
            <a:avLst/>
          </a:prstGeom>
        </p:spPr>
        <p:txBody>
          <a:bodyPr anchorCtr="0" anchor="t" bIns="91425" lIns="91425" spcFirstLastPara="1" rIns="91425" wrap="square" tIns="91425">
            <a:normAutofit/>
          </a:bodyPr>
          <a:lstStyle/>
          <a:p>
            <a:pPr indent="0" lvl="0" marL="0" rtl="0" algn="ctr">
              <a:lnSpc>
                <a:spcPct val="95000"/>
              </a:lnSpc>
              <a:spcBef>
                <a:spcPts val="0"/>
              </a:spcBef>
              <a:spcAft>
                <a:spcPts val="0"/>
              </a:spcAft>
              <a:buClr>
                <a:schemeClr val="dk1"/>
              </a:buClr>
              <a:buSzPts val="1100"/>
              <a:buFont typeface="Arial"/>
              <a:buNone/>
            </a:pPr>
            <a:r>
              <a:rPr b="1" lang="en" sz="1600"/>
              <a:t>New York City TLC Project </a:t>
            </a:r>
            <a:r>
              <a:rPr b="1" lang="en" sz="1600"/>
              <a:t>Preliminary Data</a:t>
            </a:r>
            <a:r>
              <a:rPr b="1" lang="en" sz="1600"/>
              <a:t> Summary</a:t>
            </a:r>
            <a:endParaRPr sz="1900"/>
          </a:p>
        </p:txBody>
      </p:sp>
      <p:sp>
        <p:nvSpPr>
          <p:cNvPr id="155" name="Google Shape;155;p8"/>
          <p:cNvSpPr txBox="1"/>
          <p:nvPr>
            <p:ph idx="1" type="subTitle"/>
          </p:nvPr>
        </p:nvSpPr>
        <p:spPr>
          <a:xfrm>
            <a:off x="1941150" y="677675"/>
            <a:ext cx="3890100" cy="581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a:t>Executive summary report</a:t>
            </a:r>
            <a:endParaRPr b="1"/>
          </a:p>
          <a:p>
            <a:pPr indent="0" lvl="0" marL="0" rtl="0" algn="ctr">
              <a:spcBef>
                <a:spcPts val="0"/>
              </a:spcBef>
              <a:spcAft>
                <a:spcPts val="0"/>
              </a:spcAft>
              <a:buClr>
                <a:schemeClr val="dk1"/>
              </a:buClr>
              <a:buSzPts val="1100"/>
              <a:buFont typeface="Arial"/>
              <a:buNone/>
            </a:pPr>
            <a:r>
              <a:rPr lang="en"/>
              <a:t>Commission Prepared by </a:t>
            </a:r>
            <a:r>
              <a:rPr b="1" lang="en"/>
              <a:t>Automatidata</a:t>
            </a:r>
            <a:endParaRPr b="1"/>
          </a:p>
        </p:txBody>
      </p:sp>
      <p:sp>
        <p:nvSpPr>
          <p:cNvPr id="156" name="Google Shape;156;p8"/>
          <p:cNvSpPr txBox="1"/>
          <p:nvPr/>
        </p:nvSpPr>
        <p:spPr>
          <a:xfrm>
            <a:off x="4051263" y="5448175"/>
            <a:ext cx="3000000" cy="33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rPr b="1" i="1" lang="en" sz="1170">
                <a:solidFill>
                  <a:schemeClr val="dk1"/>
                </a:solidFill>
                <a:latin typeface="Google Sans"/>
                <a:ea typeface="Google Sans"/>
                <a:cs typeface="Google Sans"/>
                <a:sym typeface="Google Sans"/>
              </a:rPr>
              <a:t>Total_amount variable </a:t>
            </a:r>
            <a:endParaRPr b="1"/>
          </a:p>
        </p:txBody>
      </p:sp>
      <p:sp>
        <p:nvSpPr>
          <p:cNvPr id="157" name="Google Shape;157;p8"/>
          <p:cNvSpPr txBox="1"/>
          <p:nvPr/>
        </p:nvSpPr>
        <p:spPr>
          <a:xfrm>
            <a:off x="432000" y="2019013"/>
            <a:ext cx="6908400" cy="1132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350"/>
              </a:spcAft>
              <a:buNone/>
            </a:pPr>
            <a:r>
              <a:rPr lang="en" sz="1100">
                <a:solidFill>
                  <a:schemeClr val="dk1"/>
                </a:solidFill>
                <a:latin typeface="Google Sans"/>
                <a:ea typeface="Google Sans"/>
                <a:cs typeface="Google Sans"/>
                <a:sym typeface="Google Sans"/>
              </a:rPr>
              <a:t>The NYC Taxi &amp; Limousine Commission has contracted with Automatidata to build a regression model that predicts taxi cab fares. In this part of the project, the Automatidata data team p</a:t>
            </a:r>
            <a:r>
              <a:rPr lang="en" sz="1100">
                <a:solidFill>
                  <a:schemeClr val="dk1"/>
                </a:solidFill>
                <a:latin typeface="Google Sans"/>
                <a:ea typeface="Google Sans"/>
                <a:cs typeface="Google Sans"/>
                <a:sym typeface="Google Sans"/>
              </a:rPr>
              <a:t>erformed a preliminary inspection of the data supplied by the NYC Taxi and Limousine Commission in order to inform the team of key data variable descriptions, and ensure the information provided is suitable for generating clear and meaningful insights.</a:t>
            </a:r>
            <a:endParaRPr sz="1100">
              <a:solidFill>
                <a:schemeClr val="dk1"/>
              </a:solidFill>
              <a:latin typeface="Google Sans"/>
              <a:ea typeface="Google Sans"/>
              <a:cs typeface="Google Sans"/>
              <a:sym typeface="Google Sans"/>
            </a:endParaRPr>
          </a:p>
        </p:txBody>
      </p:sp>
      <p:sp>
        <p:nvSpPr>
          <p:cNvPr id="158" name="Google Shape;158;p8"/>
          <p:cNvSpPr txBox="1"/>
          <p:nvPr/>
        </p:nvSpPr>
        <p:spPr>
          <a:xfrm>
            <a:off x="3701450" y="3674475"/>
            <a:ext cx="3639000" cy="1877700"/>
          </a:xfrm>
          <a:prstGeom prst="rect">
            <a:avLst/>
          </a:prstGeom>
          <a:noFill/>
          <a:ln>
            <a:noFill/>
          </a:ln>
        </p:spPr>
        <p:txBody>
          <a:bodyPr anchorCtr="0" anchor="t" bIns="91425" lIns="91425" spcFirstLastPara="1" rIns="91425" wrap="square" tIns="91425">
            <a:spAutoFit/>
          </a:bodyPr>
          <a:lstStyle/>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 fares. </a:t>
            </a:r>
            <a:endParaRPr sz="1100">
              <a:solidFill>
                <a:schemeClr val="dk1"/>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Reference screenshots:</a:t>
            </a:r>
            <a:endParaRPr sz="1100">
              <a:solidFill>
                <a:schemeClr val="dk1"/>
              </a:solidFill>
              <a:latin typeface="Google Sans"/>
              <a:ea typeface="Google Sans"/>
              <a:cs typeface="Google Sans"/>
              <a:sym typeface="Google Sans"/>
            </a:endParaRPr>
          </a:p>
        </p:txBody>
      </p:sp>
      <p:sp>
        <p:nvSpPr>
          <p:cNvPr id="159" name="Google Shape;159;p8"/>
          <p:cNvSpPr txBox="1"/>
          <p:nvPr>
            <p:ph idx="3" type="body"/>
          </p:nvPr>
        </p:nvSpPr>
        <p:spPr>
          <a:xfrm>
            <a:off x="438151" y="3762950"/>
            <a:ext cx="3407700" cy="2370000"/>
          </a:xfrm>
          <a:prstGeom prst="rect">
            <a:avLst/>
          </a:prstGeom>
        </p:spPr>
        <p:txBody>
          <a:bodyPr anchorCtr="0" anchor="t" bIns="91425" lIns="57150"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rPr>
              <a:t>Explored dataset to find any unusual values.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which variables are most useful to build predictive models (in this case: total_amount and trip_distance, which work together to depict a taxi cab ride).</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potential interactions between the two chosen variables.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Examined which components of the provided data will provide relevant insights.</a:t>
            </a:r>
            <a:endParaRPr sz="1100">
              <a:solidFill>
                <a:schemeClr val="dk1"/>
              </a:solidFill>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rPr>
              <a:t>Built the groundwork for future exploratory data analysis, visualizations, and models.</a:t>
            </a:r>
            <a:endParaRPr sz="1100">
              <a:solidFill>
                <a:schemeClr val="dk1"/>
              </a:solidFill>
            </a:endParaRPr>
          </a:p>
        </p:txBody>
      </p:sp>
      <p:sp>
        <p:nvSpPr>
          <p:cNvPr id="160" name="Google Shape;160;p8"/>
          <p:cNvSpPr txBox="1"/>
          <p:nvPr>
            <p:ph idx="4" type="body"/>
          </p:nvPr>
        </p:nvSpPr>
        <p:spPr>
          <a:xfrm>
            <a:off x="438150" y="7050750"/>
            <a:ext cx="3407700" cy="2255400"/>
          </a:xfrm>
          <a:prstGeom prst="rect">
            <a:avLst/>
          </a:prstGeom>
        </p:spPr>
        <p:txBody>
          <a:bodyPr anchorCtr="0" anchor="t" bIns="91425" lIns="57150" spcFirstLastPara="1" rIns="91425" wrap="square" tIns="91425">
            <a:normAutofit/>
          </a:bodyPr>
          <a:lstStyle/>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Conduct a complete exploratory data analysis.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Perform any data cleaning and data analysis steps to understand unusual variables (e.g., outliers).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Use descriptive statistics to learn more about the data. </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Create and run a regression model.</a:t>
            </a:r>
            <a:endParaRPr sz="1100">
              <a:solidFill>
                <a:schemeClr val="dk1"/>
              </a:solidFill>
            </a:endParaRPr>
          </a:p>
          <a:p>
            <a:pPr indent="0" lvl="0" marL="0" rtl="0" algn="l">
              <a:spcBef>
                <a:spcPts val="0"/>
              </a:spcBef>
              <a:spcAft>
                <a:spcPts val="1200"/>
              </a:spcAft>
              <a:buNone/>
            </a:pPr>
            <a:r>
              <a:t/>
            </a:r>
            <a:endParaRPr/>
          </a:p>
        </p:txBody>
      </p:sp>
      <p:sp>
        <p:nvSpPr>
          <p:cNvPr id="161" name="Google Shape;161;p8"/>
          <p:cNvSpPr txBox="1"/>
          <p:nvPr>
            <p:ph idx="6" type="subTitle"/>
          </p:nvPr>
        </p:nvSpPr>
        <p:spPr>
          <a:xfrm>
            <a:off x="4051275" y="9304325"/>
            <a:ext cx="3219000" cy="6204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770"/>
              <a:buFont typeface="Arial"/>
              <a:buNone/>
            </a:pPr>
            <a:r>
              <a:rPr lang="en" sz="1000">
                <a:solidFill>
                  <a:schemeClr val="dk1"/>
                </a:solidFill>
              </a:rPr>
              <a:t>[Alt-text] The total_amount variable indicates the necessity of further analyzing outlier variables</a:t>
            </a:r>
            <a:r>
              <a:rPr lang="en" sz="1000">
                <a:solidFill>
                  <a:schemeClr val="dk1"/>
                </a:solidFill>
              </a:rPr>
              <a:t>.</a:t>
            </a:r>
            <a:endParaRPr/>
          </a:p>
        </p:txBody>
      </p:sp>
      <p:pic>
        <p:nvPicPr>
          <p:cNvPr id="162" name="Google Shape;162;p8"/>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id="163" name="Google Shape;163;p8"/>
          <p:cNvPicPr preferRelativeResize="0"/>
          <p:nvPr/>
        </p:nvPicPr>
        <p:blipFill>
          <a:blip r:embed="rId4">
            <a:alphaModFix/>
          </a:blip>
          <a:stretch>
            <a:fillRect/>
          </a:stretch>
        </p:blipFill>
        <p:spPr>
          <a:xfrm>
            <a:off x="5504300" y="5695575"/>
            <a:ext cx="737276" cy="3593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